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2" r:id="rId3"/>
    <p:sldId id="257" r:id="rId4"/>
    <p:sldId id="258" r:id="rId5"/>
    <p:sldId id="259" r:id="rId6"/>
    <p:sldId id="266" r:id="rId7"/>
    <p:sldId id="261" r:id="rId8"/>
    <p:sldId id="263" r:id="rId9"/>
    <p:sldId id="260" r:id="rId10"/>
    <p:sldId id="264" r:id="rId11"/>
    <p:sldId id="265" r:id="rId12"/>
    <p:sldId id="267" r:id="rId1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1896" y="9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fr-FR" smtClean="0"/>
              <a:t>Modifiez le style du titre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A8532059-C525-461E-B347-01D379A59B38}" type="datetimeFigureOut">
              <a:rPr lang="fr-FR" smtClean="0"/>
              <a:t>09/12/2014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18058E5A-AC2F-45DA-AE76-000495E1716F}" type="slidenum">
              <a:rPr lang="fr-FR" smtClean="0"/>
              <a:t>‹N°›</a:t>
            </a:fld>
            <a:endParaRPr lang="fr-FR"/>
          </a:p>
        </p:txBody>
      </p:sp>
    </p:spTree>
    <p:extLst>
      <p:ext uri="{BB962C8B-B14F-4D97-AF65-F5344CB8AC3E}">
        <p14:creationId xmlns:p14="http://schemas.microsoft.com/office/powerpoint/2010/main" val="333689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A8532059-C525-461E-B347-01D379A59B38}" type="datetimeFigureOut">
              <a:rPr lang="fr-FR" smtClean="0"/>
              <a:t>09/12/2014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8058E5A-AC2F-45DA-AE76-000495E1716F}" type="slidenum">
              <a:rPr lang="fr-FR" smtClean="0"/>
              <a:t>‹N°›</a:t>
            </a:fld>
            <a:endParaRPr lang="fr-FR"/>
          </a:p>
        </p:txBody>
      </p:sp>
    </p:spTree>
    <p:extLst>
      <p:ext uri="{BB962C8B-B14F-4D97-AF65-F5344CB8AC3E}">
        <p14:creationId xmlns:p14="http://schemas.microsoft.com/office/powerpoint/2010/main" val="3443573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A8532059-C525-461E-B347-01D379A59B38}" type="datetimeFigureOut">
              <a:rPr lang="fr-FR" smtClean="0"/>
              <a:t>09/12/2014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8058E5A-AC2F-45DA-AE76-000495E1716F}" type="slidenum">
              <a:rPr lang="fr-FR" smtClean="0"/>
              <a:t>‹N°›</a:t>
            </a:fld>
            <a:endParaRPr lang="fr-FR"/>
          </a:p>
        </p:txBody>
      </p:sp>
    </p:spTree>
    <p:extLst>
      <p:ext uri="{BB962C8B-B14F-4D97-AF65-F5344CB8AC3E}">
        <p14:creationId xmlns:p14="http://schemas.microsoft.com/office/powerpoint/2010/main" val="409974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A8532059-C525-461E-B347-01D379A59B38}" type="datetimeFigureOut">
              <a:rPr lang="fr-FR" smtClean="0"/>
              <a:t>09/12/2014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8058E5A-AC2F-45DA-AE76-000495E1716F}" type="slidenum">
              <a:rPr lang="fr-FR" smtClean="0"/>
              <a:t>‹N°›</a:t>
            </a:fld>
            <a:endParaRPr lang="fr-FR"/>
          </a:p>
        </p:txBody>
      </p:sp>
    </p:spTree>
    <p:extLst>
      <p:ext uri="{BB962C8B-B14F-4D97-AF65-F5344CB8AC3E}">
        <p14:creationId xmlns:p14="http://schemas.microsoft.com/office/powerpoint/2010/main" val="3136898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fr-FR" smtClean="0"/>
              <a:t>Modifiez le style du titre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a:xfrm>
            <a:off x="8593667" y="6272784"/>
            <a:ext cx="2644309" cy="365125"/>
          </a:xfrm>
        </p:spPr>
        <p:txBody>
          <a:bodyPr/>
          <a:lstStyle/>
          <a:p>
            <a:fld id="{A8532059-C525-461E-B347-01D379A59B38}" type="datetimeFigureOut">
              <a:rPr lang="fr-FR" smtClean="0"/>
              <a:t>09/12/2014</a:t>
            </a:fld>
            <a:endParaRPr lang="fr-FR"/>
          </a:p>
        </p:txBody>
      </p:sp>
      <p:sp>
        <p:nvSpPr>
          <p:cNvPr id="5" name="Footer Placeholder 4"/>
          <p:cNvSpPr>
            <a:spLocks noGrp="1"/>
          </p:cNvSpPr>
          <p:nvPr>
            <p:ph type="ftr" sz="quarter" idx="11"/>
          </p:nvPr>
        </p:nvSpPr>
        <p:spPr>
          <a:xfrm>
            <a:off x="2182708" y="6272784"/>
            <a:ext cx="6327648" cy="365125"/>
          </a:xfrm>
        </p:spPr>
        <p:txBody>
          <a:bodyPr/>
          <a:lstStyle/>
          <a:p>
            <a:endParaRPr lang="fr-F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18058E5A-AC2F-45DA-AE76-000495E1716F}" type="slidenum">
              <a:rPr lang="fr-FR" smtClean="0"/>
              <a:t>‹N°›</a:t>
            </a:fld>
            <a:endParaRPr lang="fr-FR"/>
          </a:p>
        </p:txBody>
      </p:sp>
    </p:spTree>
    <p:extLst>
      <p:ext uri="{BB962C8B-B14F-4D97-AF65-F5344CB8AC3E}">
        <p14:creationId xmlns:p14="http://schemas.microsoft.com/office/powerpoint/2010/main" val="3823303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A8532059-C525-461E-B347-01D379A59B38}" type="datetimeFigureOut">
              <a:rPr lang="fr-FR" smtClean="0"/>
              <a:t>09/12/2014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8058E5A-AC2F-45DA-AE76-000495E1716F}" type="slidenum">
              <a:rPr lang="fr-FR" smtClean="0"/>
              <a:t>‹N°›</a:t>
            </a:fld>
            <a:endParaRPr lang="fr-FR"/>
          </a:p>
        </p:txBody>
      </p:sp>
    </p:spTree>
    <p:extLst>
      <p:ext uri="{BB962C8B-B14F-4D97-AF65-F5344CB8AC3E}">
        <p14:creationId xmlns:p14="http://schemas.microsoft.com/office/powerpoint/2010/main" val="215104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smtClean="0"/>
              <a:t>Modifiez le style du titre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A8532059-C525-461E-B347-01D379A59B38}" type="datetimeFigureOut">
              <a:rPr lang="fr-FR" smtClean="0"/>
              <a:t>09/12/2014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18058E5A-AC2F-45DA-AE76-000495E1716F}" type="slidenum">
              <a:rPr lang="fr-FR" smtClean="0"/>
              <a:t>‹N°›</a:t>
            </a:fld>
            <a:endParaRPr lang="fr-FR"/>
          </a:p>
        </p:txBody>
      </p:sp>
    </p:spTree>
    <p:extLst>
      <p:ext uri="{BB962C8B-B14F-4D97-AF65-F5344CB8AC3E}">
        <p14:creationId xmlns:p14="http://schemas.microsoft.com/office/powerpoint/2010/main" val="796486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A8532059-C525-461E-B347-01D379A59B38}" type="datetimeFigureOut">
              <a:rPr lang="fr-FR" smtClean="0"/>
              <a:t>09/12/2014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18058E5A-AC2F-45DA-AE76-000495E1716F}" type="slidenum">
              <a:rPr lang="fr-FR" smtClean="0"/>
              <a:t>‹N°›</a:t>
            </a:fld>
            <a:endParaRPr lang="fr-FR"/>
          </a:p>
        </p:txBody>
      </p:sp>
    </p:spTree>
    <p:extLst>
      <p:ext uri="{BB962C8B-B14F-4D97-AF65-F5344CB8AC3E}">
        <p14:creationId xmlns:p14="http://schemas.microsoft.com/office/powerpoint/2010/main" val="3275750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532059-C525-461E-B347-01D379A59B38}" type="datetimeFigureOut">
              <a:rPr lang="fr-FR" smtClean="0"/>
              <a:t>09/12/2014</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18058E5A-AC2F-45DA-AE76-000495E1716F}" type="slidenum">
              <a:rPr lang="fr-FR" smtClean="0"/>
              <a:t>‹N°›</a:t>
            </a:fld>
            <a:endParaRPr lang="fr-FR"/>
          </a:p>
        </p:txBody>
      </p:sp>
    </p:spTree>
    <p:extLst>
      <p:ext uri="{BB962C8B-B14F-4D97-AF65-F5344CB8AC3E}">
        <p14:creationId xmlns:p14="http://schemas.microsoft.com/office/powerpoint/2010/main" val="341429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smtClean="0"/>
              <a:t>Modifiez le style du titre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A8532059-C525-461E-B347-01D379A59B38}" type="datetimeFigureOut">
              <a:rPr lang="fr-FR" smtClean="0"/>
              <a:t>09/12/2014</a:t>
            </a:fld>
            <a:endParaRPr lang="fr-FR"/>
          </a:p>
        </p:txBody>
      </p:sp>
      <p:sp>
        <p:nvSpPr>
          <p:cNvPr id="6" name="Footer Placeholder 5"/>
          <p:cNvSpPr>
            <a:spLocks noGrp="1"/>
          </p:cNvSpPr>
          <p:nvPr>
            <p:ph type="ftr" sz="quarter" idx="11"/>
          </p:nvPr>
        </p:nvSpPr>
        <p:spPr/>
        <p:txBody>
          <a:bodyPr/>
          <a:lstStyle/>
          <a:p>
            <a:endParaRPr lang="fr-F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18058E5A-AC2F-45DA-AE76-000495E1716F}" type="slidenum">
              <a:rPr lang="fr-FR" smtClean="0"/>
              <a:t>‹N°›</a:t>
            </a:fld>
            <a:endParaRPr lang="fr-FR"/>
          </a:p>
        </p:txBody>
      </p:sp>
    </p:spTree>
    <p:extLst>
      <p:ext uri="{BB962C8B-B14F-4D97-AF65-F5344CB8AC3E}">
        <p14:creationId xmlns:p14="http://schemas.microsoft.com/office/powerpoint/2010/main" val="3681176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A8532059-C525-461E-B347-01D379A59B38}" type="datetimeFigureOut">
              <a:rPr lang="fr-FR" smtClean="0"/>
              <a:t>09/12/2014</a:t>
            </a:fld>
            <a:endParaRPr lang="fr-FR"/>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18058E5A-AC2F-45DA-AE76-000495E1716F}" type="slidenum">
              <a:rPr lang="fr-FR" smtClean="0"/>
              <a:t>‹N°›</a:t>
            </a:fld>
            <a:endParaRPr lang="fr-FR"/>
          </a:p>
        </p:txBody>
      </p:sp>
    </p:spTree>
    <p:extLst>
      <p:ext uri="{BB962C8B-B14F-4D97-AF65-F5344CB8AC3E}">
        <p14:creationId xmlns:p14="http://schemas.microsoft.com/office/powerpoint/2010/main" val="3034810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8532059-C525-461E-B347-01D379A59B38}" type="datetimeFigureOut">
              <a:rPr lang="fr-FR" smtClean="0"/>
              <a:t>09/12/2014</a:t>
            </a:fld>
            <a:endParaRPr lang="fr-F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fr-F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18058E5A-AC2F-45DA-AE76-000495E1716F}" type="slidenum">
              <a:rPr lang="fr-FR" smtClean="0"/>
              <a:t>‹N°›</a:t>
            </a:fld>
            <a:endParaRPr lang="fr-FR"/>
          </a:p>
        </p:txBody>
      </p:sp>
    </p:spTree>
    <p:extLst>
      <p:ext uri="{BB962C8B-B14F-4D97-AF65-F5344CB8AC3E}">
        <p14:creationId xmlns:p14="http://schemas.microsoft.com/office/powerpoint/2010/main" val="255612540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epsi-immo.f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ctrTitle"/>
          </p:nvPr>
        </p:nvSpPr>
        <p:spPr bwMode="auto">
          <a:xfrm>
            <a:off x="4258798" y="1854498"/>
            <a:ext cx="367440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fr-FR" altLang="fr-FR" sz="5400" b="0" i="0" u="none" strike="noStrike" cap="none" normalizeH="0" baseline="0" smtClean="0">
                <a:ln>
                  <a:noFill/>
                </a:ln>
                <a:solidFill>
                  <a:srgbClr val="595959"/>
                </a:solidFill>
                <a:effectLst/>
                <a:latin typeface="Calibri Light" panose="020F0302020204030204" pitchFamily="34" charset="0"/>
                <a:ea typeface="Times New Roman" panose="02020603050405020304" pitchFamily="18" charset="0"/>
                <a:cs typeface="Times New Roman" panose="02020603050405020304" pitchFamily="18" charset="0"/>
              </a:rPr>
              <a:t>EPSI - IMMO</a:t>
            </a:r>
            <a:endParaRPr kumimoji="0" lang="fr-FR" altLang="fr-FR" sz="1800" b="0" i="0" u="none" strike="noStrike" cap="none" normalizeH="0" baseline="0" smtClean="0">
              <a:ln>
                <a:noFill/>
              </a:ln>
              <a:solidFill>
                <a:schemeClr val="tx1"/>
              </a:solidFill>
              <a:effectLst/>
              <a:latin typeface="Arial" panose="020B0604020202020204" pitchFamily="34" charset="0"/>
            </a:endParaRPr>
          </a:p>
        </p:txBody>
      </p:sp>
      <p:sp>
        <p:nvSpPr>
          <p:cNvPr id="7" name="Rectangle 4"/>
          <p:cNvSpPr>
            <a:spLocks noGrp="1" noChangeArrowheads="1"/>
          </p:cNvSpPr>
          <p:nvPr>
            <p:ph type="subTitle" idx="1"/>
          </p:nvPr>
        </p:nvSpPr>
        <p:spPr bwMode="auto">
          <a:xfrm>
            <a:off x="4147484" y="3073812"/>
            <a:ext cx="38970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smtClean="0">
                <a:ln>
                  <a:noFill/>
                </a:ln>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CONTRUCTION IMMOBILIERE</a:t>
            </a:r>
          </a:p>
          <a:p>
            <a:pPr algn="ctr" eaLnBrk="0" fontAlgn="base" hangingPunct="0">
              <a:lnSpc>
                <a:spcPct val="100000"/>
              </a:lnSpc>
              <a:spcBef>
                <a:spcPct val="0"/>
              </a:spcBef>
              <a:spcAft>
                <a:spcPct val="0"/>
              </a:spcAft>
            </a:pPr>
            <a:r>
              <a:rPr lang="fr-FR" altLang="fr-FR" sz="1800" dirty="0" smtClean="0">
                <a:solidFill>
                  <a:srgbClr val="44546A"/>
                </a:solidFill>
                <a:latin typeface="Calibri" panose="020F0502020204030204" pitchFamily="34" charset="0"/>
                <a:ea typeface="Times New Roman" panose="02020603050405020304" pitchFamily="18" charset="0"/>
                <a:cs typeface="Times New Roman" panose="02020603050405020304" pitchFamily="18" charset="0"/>
              </a:rPr>
              <a:t>Une solution sûre, un service de qualité</a:t>
            </a:r>
            <a:endParaRPr lang="fr-FR" altLang="fr-FR" sz="1800" dirty="0">
              <a:solidFill>
                <a:srgbClr val="44546A"/>
              </a:solidFill>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8" name="Image 7"/>
          <p:cNvPicPr>
            <a:picLocks noChangeAspect="1"/>
          </p:cNvPicPr>
          <p:nvPr/>
        </p:nvPicPr>
        <p:blipFill>
          <a:blip r:embed="rId2"/>
          <a:stretch>
            <a:fillRect/>
          </a:stretch>
        </p:blipFill>
        <p:spPr>
          <a:xfrm>
            <a:off x="5169691" y="4695411"/>
            <a:ext cx="1852613" cy="1685460"/>
          </a:xfrm>
          <a:prstGeom prst="rect">
            <a:avLst/>
          </a:prstGeom>
        </p:spPr>
      </p:pic>
    </p:spTree>
    <p:extLst>
      <p:ext uri="{BB962C8B-B14F-4D97-AF65-F5344CB8AC3E}">
        <p14:creationId xmlns:p14="http://schemas.microsoft.com/office/powerpoint/2010/main" val="34670538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Maquettes du site (2/3)</a:t>
            </a:r>
            <a:endParaRPr lang="fr-FR" dirty="0"/>
          </a:p>
        </p:txBody>
      </p:sp>
      <p:pic>
        <p:nvPicPr>
          <p:cNvPr id="4" name="Image 3"/>
          <p:cNvPicPr>
            <a:picLocks noChangeAspect="1"/>
          </p:cNvPicPr>
          <p:nvPr/>
        </p:nvPicPr>
        <p:blipFill>
          <a:blip r:embed="rId2"/>
          <a:stretch>
            <a:fillRect/>
          </a:stretch>
        </p:blipFill>
        <p:spPr>
          <a:xfrm>
            <a:off x="1940926" y="1803400"/>
            <a:ext cx="8316243" cy="4737100"/>
          </a:xfrm>
          <a:prstGeom prst="rect">
            <a:avLst/>
          </a:prstGeom>
        </p:spPr>
      </p:pic>
    </p:spTree>
    <p:extLst>
      <p:ext uri="{BB962C8B-B14F-4D97-AF65-F5344CB8AC3E}">
        <p14:creationId xmlns:p14="http://schemas.microsoft.com/office/powerpoint/2010/main" val="2809442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Maquettes du site (3/3)</a:t>
            </a:r>
            <a:endParaRPr lang="fr-FR" dirty="0"/>
          </a:p>
        </p:txBody>
      </p:sp>
      <p:pic>
        <p:nvPicPr>
          <p:cNvPr id="3" name="Image 2"/>
          <p:cNvPicPr>
            <a:picLocks noChangeAspect="1"/>
          </p:cNvPicPr>
          <p:nvPr/>
        </p:nvPicPr>
        <p:blipFill>
          <a:blip r:embed="rId2"/>
          <a:stretch>
            <a:fillRect/>
          </a:stretch>
        </p:blipFill>
        <p:spPr>
          <a:xfrm>
            <a:off x="1798511" y="1739901"/>
            <a:ext cx="8793290" cy="4960796"/>
          </a:xfrm>
          <a:prstGeom prst="rect">
            <a:avLst/>
          </a:prstGeom>
        </p:spPr>
      </p:pic>
    </p:spTree>
    <p:extLst>
      <p:ext uri="{BB962C8B-B14F-4D97-AF65-F5344CB8AC3E}">
        <p14:creationId xmlns:p14="http://schemas.microsoft.com/office/powerpoint/2010/main" val="40103651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ctrTitle"/>
          </p:nvPr>
        </p:nvSpPr>
        <p:spPr bwMode="auto">
          <a:xfrm>
            <a:off x="4258798" y="1854498"/>
            <a:ext cx="367440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fr-FR" altLang="fr-FR" sz="5400" b="0" i="0" u="none" strike="noStrike" cap="none" normalizeH="0" baseline="0" smtClean="0">
                <a:ln>
                  <a:noFill/>
                </a:ln>
                <a:solidFill>
                  <a:srgbClr val="595959"/>
                </a:solidFill>
                <a:effectLst/>
                <a:latin typeface="Calibri Light" panose="020F0302020204030204" pitchFamily="34" charset="0"/>
                <a:ea typeface="Times New Roman" panose="02020603050405020304" pitchFamily="18" charset="0"/>
                <a:cs typeface="Times New Roman" panose="02020603050405020304" pitchFamily="18" charset="0"/>
              </a:rPr>
              <a:t>EPSI - IMMO</a:t>
            </a:r>
            <a:endParaRPr kumimoji="0" lang="fr-FR" altLang="fr-FR" sz="1800" b="0" i="0" u="none" strike="noStrike" cap="none" normalizeH="0" baseline="0" smtClean="0">
              <a:ln>
                <a:noFill/>
              </a:ln>
              <a:solidFill>
                <a:schemeClr val="tx1"/>
              </a:solidFill>
              <a:effectLst/>
              <a:latin typeface="Arial" panose="020B0604020202020204" pitchFamily="34" charset="0"/>
            </a:endParaRPr>
          </a:p>
        </p:txBody>
      </p:sp>
      <p:sp>
        <p:nvSpPr>
          <p:cNvPr id="7" name="Rectangle 4"/>
          <p:cNvSpPr>
            <a:spLocks noGrp="1" noChangeArrowheads="1"/>
          </p:cNvSpPr>
          <p:nvPr>
            <p:ph type="subTitle" idx="1"/>
          </p:nvPr>
        </p:nvSpPr>
        <p:spPr bwMode="auto">
          <a:xfrm>
            <a:off x="4147484" y="3073812"/>
            <a:ext cx="38970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smtClean="0">
                <a:ln>
                  <a:noFill/>
                </a:ln>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CONTRUCTION IMMOBILIERE</a:t>
            </a:r>
          </a:p>
          <a:p>
            <a:pPr algn="ctr" eaLnBrk="0" fontAlgn="base" hangingPunct="0">
              <a:lnSpc>
                <a:spcPct val="100000"/>
              </a:lnSpc>
              <a:spcBef>
                <a:spcPct val="0"/>
              </a:spcBef>
              <a:spcAft>
                <a:spcPct val="0"/>
              </a:spcAft>
            </a:pPr>
            <a:r>
              <a:rPr lang="fr-FR" altLang="fr-FR" sz="1800" dirty="0" smtClean="0">
                <a:solidFill>
                  <a:srgbClr val="44546A"/>
                </a:solidFill>
                <a:latin typeface="Calibri" panose="020F0502020204030204" pitchFamily="34" charset="0"/>
                <a:ea typeface="Times New Roman" panose="02020603050405020304" pitchFamily="18" charset="0"/>
                <a:cs typeface="Times New Roman" panose="02020603050405020304" pitchFamily="18" charset="0"/>
              </a:rPr>
              <a:t>Une solution sûre, un service de qualité</a:t>
            </a:r>
            <a:endParaRPr lang="fr-FR" altLang="fr-FR" sz="1800" dirty="0">
              <a:solidFill>
                <a:srgbClr val="44546A"/>
              </a:solidFill>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8" name="Image 7"/>
          <p:cNvPicPr>
            <a:picLocks noChangeAspect="1"/>
          </p:cNvPicPr>
          <p:nvPr/>
        </p:nvPicPr>
        <p:blipFill>
          <a:blip r:embed="rId2"/>
          <a:stretch>
            <a:fillRect/>
          </a:stretch>
        </p:blipFill>
        <p:spPr>
          <a:xfrm>
            <a:off x="5169691" y="4695411"/>
            <a:ext cx="1852613" cy="1685460"/>
          </a:xfrm>
          <a:prstGeom prst="rect">
            <a:avLst/>
          </a:prstGeom>
        </p:spPr>
      </p:pic>
    </p:spTree>
    <p:extLst>
      <p:ext uri="{BB962C8B-B14F-4D97-AF65-F5344CB8AC3E}">
        <p14:creationId xmlns:p14="http://schemas.microsoft.com/office/powerpoint/2010/main" val="2264743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SOMMAIRE</a:t>
            </a:r>
            <a:endParaRPr lang="fr-FR" dirty="0"/>
          </a:p>
        </p:txBody>
      </p:sp>
      <p:sp>
        <p:nvSpPr>
          <p:cNvPr id="3" name="Espace réservé du contenu 2"/>
          <p:cNvSpPr>
            <a:spLocks noGrp="1"/>
          </p:cNvSpPr>
          <p:nvPr>
            <p:ph idx="1"/>
          </p:nvPr>
        </p:nvSpPr>
        <p:spPr/>
        <p:txBody>
          <a:bodyPr/>
          <a:lstStyle/>
          <a:p>
            <a:pPr marL="571500" indent="-571500">
              <a:buFont typeface="+mj-lt"/>
              <a:buAutoNum type="romanUcPeriod"/>
            </a:pPr>
            <a:r>
              <a:rPr lang="fr-FR" dirty="0" err="1" smtClean="0"/>
              <a:t>BackLog</a:t>
            </a:r>
            <a:endParaRPr lang="fr-FR" dirty="0" smtClean="0"/>
          </a:p>
          <a:p>
            <a:pPr marL="571500" indent="-571500">
              <a:buFont typeface="+mj-lt"/>
              <a:buAutoNum type="romanUcPeriod"/>
            </a:pPr>
            <a:r>
              <a:rPr lang="fr-FR" dirty="0" smtClean="0"/>
              <a:t>Sprint 1</a:t>
            </a:r>
          </a:p>
          <a:p>
            <a:pPr marL="571500" indent="-571500">
              <a:buFont typeface="+mj-lt"/>
              <a:buAutoNum type="romanUcPeriod"/>
            </a:pPr>
            <a:r>
              <a:rPr lang="fr-FR" dirty="0" smtClean="0"/>
              <a:t>Sprint </a:t>
            </a:r>
            <a:r>
              <a:rPr lang="fr-FR" dirty="0" smtClean="0"/>
              <a:t>2</a:t>
            </a:r>
          </a:p>
          <a:p>
            <a:pPr marL="571500" indent="-571500">
              <a:buFont typeface="+mj-lt"/>
              <a:buAutoNum type="romanUcPeriod"/>
            </a:pPr>
            <a:r>
              <a:rPr lang="fr-FR" dirty="0" smtClean="0"/>
              <a:t>L’entreprise</a:t>
            </a:r>
            <a:endParaRPr lang="fr-FR" dirty="0" smtClean="0"/>
          </a:p>
          <a:p>
            <a:pPr marL="571500" indent="-571500">
              <a:buFont typeface="+mj-lt"/>
              <a:buAutoNum type="romanUcPeriod"/>
            </a:pPr>
            <a:r>
              <a:rPr lang="fr-FR" dirty="0" smtClean="0"/>
              <a:t>Notre site institutionnel</a:t>
            </a:r>
          </a:p>
          <a:p>
            <a:pPr marL="571500" indent="-571500">
              <a:buFont typeface="+mj-lt"/>
              <a:buAutoNum type="romanUcPeriod"/>
            </a:pPr>
            <a:r>
              <a:rPr lang="fr-FR" dirty="0"/>
              <a:t>Design &amp; Code couleur</a:t>
            </a:r>
            <a:endParaRPr lang="fr-FR" dirty="0" smtClean="0"/>
          </a:p>
          <a:p>
            <a:pPr marL="571500" indent="-571500">
              <a:buFont typeface="+mj-lt"/>
              <a:buAutoNum type="romanUcPeriod"/>
            </a:pPr>
            <a:r>
              <a:rPr lang="fr-FR" dirty="0" smtClean="0"/>
              <a:t>Maquettes du site</a:t>
            </a:r>
          </a:p>
          <a:p>
            <a:pPr marL="571500" indent="-571500">
              <a:buFont typeface="+mj-lt"/>
              <a:buAutoNum type="romanUcPeriod"/>
            </a:pPr>
            <a:endParaRPr lang="fr-FR" dirty="0"/>
          </a:p>
        </p:txBody>
      </p:sp>
    </p:spTree>
    <p:extLst>
      <p:ext uri="{BB962C8B-B14F-4D97-AF65-F5344CB8AC3E}">
        <p14:creationId xmlns:p14="http://schemas.microsoft.com/office/powerpoint/2010/main" val="14154609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a:t>Constitution du </a:t>
            </a:r>
            <a:r>
              <a:rPr lang="fr-FR" b="1" dirty="0" err="1" smtClean="0"/>
              <a:t>Backlog</a:t>
            </a:r>
            <a:endParaRPr lang="fr-FR" dirty="0"/>
          </a:p>
        </p:txBody>
      </p:sp>
      <p:pic>
        <p:nvPicPr>
          <p:cNvPr id="4" name="Espace réservé du contenu 3" descr="C:\Users\Thomas\AppData\Roaming\Skype\thomas.debas1\media_messaging\media_cache\^7207CA4CE86108B2B4270138AD54221462979AA7F7738B0F2B^pimgpsh_fullsize_distr.jpg"/>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122487" y="2603500"/>
            <a:ext cx="7953375" cy="3086100"/>
          </a:xfrm>
          <a:prstGeom prst="rect">
            <a:avLst/>
          </a:prstGeom>
          <a:noFill/>
          <a:ln>
            <a:noFill/>
          </a:ln>
        </p:spPr>
      </p:pic>
      <p:sp>
        <p:nvSpPr>
          <p:cNvPr id="5" name="ZoneTexte 4"/>
          <p:cNvSpPr txBox="1"/>
          <p:nvPr/>
        </p:nvSpPr>
        <p:spPr>
          <a:xfrm>
            <a:off x="2290118" y="2164072"/>
            <a:ext cx="1565190" cy="307777"/>
          </a:xfrm>
          <a:prstGeom prst="rect">
            <a:avLst/>
          </a:prstGeom>
          <a:noFill/>
        </p:spPr>
        <p:txBody>
          <a:bodyPr wrap="square" rtlCol="0">
            <a:spAutoFit/>
          </a:bodyPr>
          <a:lstStyle/>
          <a:p>
            <a:r>
              <a:rPr lang="fr-FR" sz="1400" dirty="0" smtClean="0"/>
              <a:t>User Stories</a:t>
            </a:r>
            <a:endParaRPr lang="fr-FR" sz="1400" dirty="0"/>
          </a:p>
        </p:txBody>
      </p:sp>
      <p:sp>
        <p:nvSpPr>
          <p:cNvPr id="6" name="ZoneTexte 5"/>
          <p:cNvSpPr txBox="1"/>
          <p:nvPr/>
        </p:nvSpPr>
        <p:spPr>
          <a:xfrm>
            <a:off x="8128683" y="2159802"/>
            <a:ext cx="844379" cy="307777"/>
          </a:xfrm>
          <a:prstGeom prst="rect">
            <a:avLst/>
          </a:prstGeom>
          <a:noFill/>
        </p:spPr>
        <p:txBody>
          <a:bodyPr wrap="square" rtlCol="0">
            <a:spAutoFit/>
          </a:bodyPr>
          <a:lstStyle/>
          <a:p>
            <a:r>
              <a:rPr lang="fr-FR" sz="1400" dirty="0" smtClean="0"/>
              <a:t>Effort</a:t>
            </a:r>
            <a:endParaRPr lang="fr-FR" sz="1400" dirty="0"/>
          </a:p>
        </p:txBody>
      </p:sp>
      <p:sp>
        <p:nvSpPr>
          <p:cNvPr id="7" name="ZoneTexte 6"/>
          <p:cNvSpPr txBox="1"/>
          <p:nvPr/>
        </p:nvSpPr>
        <p:spPr>
          <a:xfrm>
            <a:off x="8973062" y="2159802"/>
            <a:ext cx="1826743" cy="307777"/>
          </a:xfrm>
          <a:prstGeom prst="rect">
            <a:avLst/>
          </a:prstGeom>
          <a:noFill/>
        </p:spPr>
        <p:txBody>
          <a:bodyPr wrap="square" rtlCol="0">
            <a:spAutoFit/>
          </a:bodyPr>
          <a:lstStyle/>
          <a:p>
            <a:r>
              <a:rPr lang="fr-FR" sz="1400" dirty="0" smtClean="0"/>
              <a:t>Business value</a:t>
            </a:r>
            <a:endParaRPr lang="fr-FR" sz="1400" dirty="0"/>
          </a:p>
        </p:txBody>
      </p:sp>
    </p:spTree>
    <p:extLst>
      <p:ext uri="{BB962C8B-B14F-4D97-AF65-F5344CB8AC3E}">
        <p14:creationId xmlns:p14="http://schemas.microsoft.com/office/powerpoint/2010/main" val="27955247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t>SPRINT 1</a:t>
            </a:r>
            <a:endParaRPr lang="fr-FR" b="1" dirty="0"/>
          </a:p>
        </p:txBody>
      </p:sp>
      <p:sp>
        <p:nvSpPr>
          <p:cNvPr id="3" name="Espace réservé du contenu 2"/>
          <p:cNvSpPr>
            <a:spLocks noGrp="1"/>
          </p:cNvSpPr>
          <p:nvPr>
            <p:ph idx="1"/>
          </p:nvPr>
        </p:nvSpPr>
        <p:spPr>
          <a:xfrm>
            <a:off x="838200" y="2194593"/>
            <a:ext cx="10515600" cy="3580564"/>
          </a:xfrm>
        </p:spPr>
        <p:txBody>
          <a:bodyPr>
            <a:normAutofit fontScale="85000" lnSpcReduction="20000"/>
          </a:bodyPr>
          <a:lstStyle/>
          <a:p>
            <a:pPr lvl="0"/>
            <a:r>
              <a:rPr lang="fr-FR" sz="2600" dirty="0"/>
              <a:t>Je peux afficher la page d'accueil (présentation de </a:t>
            </a:r>
            <a:r>
              <a:rPr lang="fr-FR" sz="2600" dirty="0" smtClean="0"/>
              <a:t>l'entreprise) - </a:t>
            </a:r>
            <a:r>
              <a:rPr lang="fr-FR" sz="2600" b="1" dirty="0" smtClean="0"/>
              <a:t>front</a:t>
            </a:r>
            <a:endParaRPr lang="fr-FR" sz="2600" b="1" dirty="0"/>
          </a:p>
          <a:p>
            <a:pPr lvl="0"/>
            <a:r>
              <a:rPr lang="fr-FR" sz="2600" dirty="0"/>
              <a:t>Je peux afficher la page d'accueil (présentation de l'entreprise) - </a:t>
            </a:r>
            <a:r>
              <a:rPr lang="fr-FR" sz="2600" b="1" dirty="0"/>
              <a:t>back</a:t>
            </a:r>
          </a:p>
          <a:p>
            <a:pPr lvl="0"/>
            <a:r>
              <a:rPr lang="fr-FR" sz="2600" dirty="0"/>
              <a:t>Je peux afficher la page d'information contact - </a:t>
            </a:r>
            <a:r>
              <a:rPr lang="fr-FR" sz="2600" b="1" dirty="0"/>
              <a:t>back</a:t>
            </a:r>
          </a:p>
          <a:p>
            <a:pPr lvl="0"/>
            <a:r>
              <a:rPr lang="fr-FR" sz="2600" dirty="0" smtClean="0"/>
              <a:t>Je </a:t>
            </a:r>
            <a:r>
              <a:rPr lang="fr-FR" sz="2600" dirty="0"/>
              <a:t>peux afficher les mentions légales de l'entreprise - </a:t>
            </a:r>
            <a:r>
              <a:rPr lang="fr-FR" sz="2600" b="1" dirty="0"/>
              <a:t>front</a:t>
            </a:r>
          </a:p>
          <a:p>
            <a:pPr lvl="0"/>
            <a:r>
              <a:rPr lang="fr-FR" sz="2600" dirty="0"/>
              <a:t>Je peux afficher les mentions légales de l'entreprise - </a:t>
            </a:r>
            <a:r>
              <a:rPr lang="fr-FR" sz="2600" b="1" dirty="0"/>
              <a:t>back</a:t>
            </a:r>
          </a:p>
          <a:p>
            <a:pPr lvl="0"/>
            <a:r>
              <a:rPr lang="fr-FR" sz="2600" dirty="0" smtClean="0"/>
              <a:t>Je peux afficher la page d'information contact - </a:t>
            </a:r>
            <a:r>
              <a:rPr lang="fr-FR" sz="2600" b="1" dirty="0" smtClean="0"/>
              <a:t>front</a:t>
            </a:r>
          </a:p>
          <a:p>
            <a:pPr lvl="0"/>
            <a:r>
              <a:rPr lang="fr-FR" sz="2600" dirty="0" smtClean="0"/>
              <a:t>Je </a:t>
            </a:r>
            <a:r>
              <a:rPr lang="fr-FR" sz="2600" dirty="0"/>
              <a:t>peux afficher le listing des réalisations de l'entreprise - </a:t>
            </a:r>
            <a:r>
              <a:rPr lang="fr-FR" sz="2600" b="1" dirty="0"/>
              <a:t>front</a:t>
            </a:r>
          </a:p>
          <a:p>
            <a:pPr lvl="0"/>
            <a:r>
              <a:rPr lang="fr-FR" sz="2600" dirty="0"/>
              <a:t>Le site doit être compatible sur tablette</a:t>
            </a:r>
          </a:p>
          <a:p>
            <a:pPr lvl="0"/>
            <a:r>
              <a:rPr lang="fr-FR" sz="2600" dirty="0"/>
              <a:t>Le site doit être compatible sur téléphone</a:t>
            </a:r>
          </a:p>
          <a:p>
            <a:endParaRPr lang="fr-FR" dirty="0"/>
          </a:p>
        </p:txBody>
      </p:sp>
    </p:spTree>
    <p:extLst>
      <p:ext uri="{BB962C8B-B14F-4D97-AF65-F5344CB8AC3E}">
        <p14:creationId xmlns:p14="http://schemas.microsoft.com/office/powerpoint/2010/main" val="12329579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442161"/>
            <a:ext cx="10515600" cy="1325563"/>
          </a:xfrm>
        </p:spPr>
        <p:txBody>
          <a:bodyPr/>
          <a:lstStyle/>
          <a:p>
            <a:pPr algn="ctr"/>
            <a:r>
              <a:rPr lang="fr-FR" b="1" dirty="0" smtClean="0"/>
              <a:t>SPRINT 2</a:t>
            </a:r>
            <a:endParaRPr lang="fr-FR" b="1" dirty="0"/>
          </a:p>
        </p:txBody>
      </p:sp>
      <p:sp>
        <p:nvSpPr>
          <p:cNvPr id="3" name="Espace réservé du contenu 2"/>
          <p:cNvSpPr>
            <a:spLocks noGrp="1"/>
          </p:cNvSpPr>
          <p:nvPr>
            <p:ph idx="1"/>
          </p:nvPr>
        </p:nvSpPr>
        <p:spPr>
          <a:xfrm>
            <a:off x="838200" y="2435225"/>
            <a:ext cx="10515600" cy="3019091"/>
          </a:xfrm>
        </p:spPr>
        <p:txBody>
          <a:bodyPr>
            <a:normAutofit fontScale="92500"/>
          </a:bodyPr>
          <a:lstStyle/>
          <a:p>
            <a:pPr lvl="0"/>
            <a:r>
              <a:rPr lang="fr-FR" sz="2400" dirty="0"/>
              <a:t>Je peux afficher le listing des réalisations de l'entreprise - </a:t>
            </a:r>
            <a:r>
              <a:rPr lang="fr-FR" sz="2400" b="1" dirty="0"/>
              <a:t>back</a:t>
            </a:r>
          </a:p>
          <a:p>
            <a:pPr lvl="0"/>
            <a:r>
              <a:rPr lang="fr-FR" sz="2400" dirty="0"/>
              <a:t>Je peux afficher la page qui affiche les matériaux qu'utilise l'entreprise - </a:t>
            </a:r>
            <a:r>
              <a:rPr lang="fr-FR" sz="2400" b="1" dirty="0"/>
              <a:t>front</a:t>
            </a:r>
          </a:p>
          <a:p>
            <a:pPr lvl="0"/>
            <a:r>
              <a:rPr lang="fr-FR" sz="2400" dirty="0"/>
              <a:t>Je peux afficher la page qui affiche les matériaux qu'utilise l'entreprise - </a:t>
            </a:r>
            <a:r>
              <a:rPr lang="fr-FR" sz="2400" b="1" dirty="0"/>
              <a:t>back</a:t>
            </a:r>
          </a:p>
          <a:p>
            <a:pPr lvl="0"/>
            <a:r>
              <a:rPr lang="fr-FR" sz="2400" dirty="0"/>
              <a:t>Je peux afficher la liste des partenaires - </a:t>
            </a:r>
            <a:r>
              <a:rPr lang="fr-FR" sz="2400" b="1" dirty="0"/>
              <a:t>back</a:t>
            </a:r>
          </a:p>
          <a:p>
            <a:pPr lvl="0"/>
            <a:r>
              <a:rPr lang="fr-FR" sz="2400" dirty="0"/>
              <a:t>Je peux afficher un formulaire permettant de contacter l'entreprise - </a:t>
            </a:r>
            <a:r>
              <a:rPr lang="fr-FR" sz="2400" b="1" dirty="0"/>
              <a:t>front</a:t>
            </a:r>
          </a:p>
          <a:p>
            <a:pPr lvl="0"/>
            <a:r>
              <a:rPr lang="fr-FR" sz="2400" dirty="0"/>
              <a:t>Je peux afficher un formulaire permettant de contacter l'entreprise - </a:t>
            </a:r>
            <a:r>
              <a:rPr lang="fr-FR" sz="2400" b="1" dirty="0"/>
              <a:t>back</a:t>
            </a:r>
          </a:p>
          <a:p>
            <a:endParaRPr lang="fr-FR" sz="2400" dirty="0"/>
          </a:p>
        </p:txBody>
      </p:sp>
    </p:spTree>
    <p:extLst>
      <p:ext uri="{BB962C8B-B14F-4D97-AF65-F5344CB8AC3E}">
        <p14:creationId xmlns:p14="http://schemas.microsoft.com/office/powerpoint/2010/main" val="13446794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L’entreprise</a:t>
            </a:r>
            <a:endParaRPr lang="fr-FR" dirty="0"/>
          </a:p>
        </p:txBody>
      </p:sp>
      <p:sp>
        <p:nvSpPr>
          <p:cNvPr id="3" name="Espace réservé du contenu 2"/>
          <p:cNvSpPr>
            <a:spLocks noGrp="1"/>
          </p:cNvSpPr>
          <p:nvPr>
            <p:ph idx="1"/>
          </p:nvPr>
        </p:nvSpPr>
        <p:spPr/>
        <p:txBody>
          <a:bodyPr>
            <a:normAutofit fontScale="77500" lnSpcReduction="20000"/>
          </a:bodyPr>
          <a:lstStyle/>
          <a:p>
            <a:pPr marL="548640" lvl="2" indent="0">
              <a:buNone/>
            </a:pPr>
            <a:r>
              <a:rPr lang="fr-FR" dirty="0" smtClean="0"/>
              <a:t>EPSI IMMO est une entreprise d’une trentaines d’années qui repose sur des valeurs forte. Cinq valeurs sont à notre actif</a:t>
            </a:r>
          </a:p>
          <a:p>
            <a:pPr marL="548640" lvl="2" indent="0">
              <a:buNone/>
            </a:pPr>
            <a:endParaRPr lang="fr-FR" dirty="0" smtClean="0"/>
          </a:p>
          <a:p>
            <a:pPr lvl="3"/>
            <a:r>
              <a:rPr lang="fr-FR" dirty="0" smtClean="0"/>
              <a:t>Innovation</a:t>
            </a:r>
          </a:p>
          <a:p>
            <a:pPr lvl="3"/>
            <a:r>
              <a:rPr lang="fr-FR" dirty="0" smtClean="0"/>
              <a:t>Esprit d’équipe</a:t>
            </a:r>
          </a:p>
          <a:p>
            <a:pPr lvl="3"/>
            <a:r>
              <a:rPr lang="fr-FR" dirty="0" smtClean="0"/>
              <a:t>Respect</a:t>
            </a:r>
          </a:p>
          <a:p>
            <a:pPr lvl="3"/>
            <a:r>
              <a:rPr lang="fr-FR" dirty="0" smtClean="0"/>
              <a:t>Responsabilité</a:t>
            </a:r>
          </a:p>
          <a:p>
            <a:pPr lvl="3"/>
            <a:r>
              <a:rPr lang="fr-FR" dirty="0" smtClean="0"/>
              <a:t>Satisfaction du client</a:t>
            </a:r>
            <a:endParaRPr lang="fr-FR" dirty="0" smtClean="0"/>
          </a:p>
          <a:p>
            <a:pPr marL="548640" lvl="2" indent="0">
              <a:buNone/>
            </a:pPr>
            <a:r>
              <a:rPr lang="fr-FR" dirty="0"/>
              <a:t>	</a:t>
            </a:r>
            <a:endParaRPr lang="fr-FR" dirty="0" smtClean="0"/>
          </a:p>
          <a:p>
            <a:pPr marL="548640" lvl="2" indent="0">
              <a:buNone/>
            </a:pPr>
            <a:endParaRPr lang="fr-FR" dirty="0"/>
          </a:p>
          <a:p>
            <a:pPr marL="548640" lvl="2" indent="0">
              <a:buNone/>
            </a:pPr>
            <a:r>
              <a:rPr lang="fr-FR" b="1" u="sng" dirty="0" smtClean="0"/>
              <a:t>Notre équipe</a:t>
            </a:r>
          </a:p>
          <a:p>
            <a:pPr marL="548640" lvl="2" indent="0">
              <a:buNone/>
            </a:pPr>
            <a:endParaRPr lang="fr-FR" dirty="0"/>
          </a:p>
          <a:p>
            <a:pPr lvl="3">
              <a:buFont typeface="Wingdings" panose="05000000000000000000" pitchFamily="2" charset="2"/>
              <a:buChar char="Ø"/>
            </a:pPr>
            <a:r>
              <a:rPr lang="fr-FR" dirty="0" smtClean="0"/>
              <a:t>Thomas DEBAS</a:t>
            </a:r>
          </a:p>
          <a:p>
            <a:pPr lvl="3">
              <a:buFont typeface="Wingdings" panose="05000000000000000000" pitchFamily="2" charset="2"/>
              <a:buChar char="Ø"/>
            </a:pPr>
            <a:r>
              <a:rPr lang="fr-FR" dirty="0" smtClean="0"/>
              <a:t>Marianne STALTER</a:t>
            </a:r>
          </a:p>
          <a:p>
            <a:pPr lvl="3">
              <a:buFont typeface="Wingdings" panose="05000000000000000000" pitchFamily="2" charset="2"/>
              <a:buChar char="Ø"/>
            </a:pPr>
            <a:r>
              <a:rPr lang="fr-FR" dirty="0" smtClean="0"/>
              <a:t>Romain VANNOOTE</a:t>
            </a:r>
          </a:p>
          <a:p>
            <a:pPr lvl="3">
              <a:buFont typeface="Wingdings" panose="05000000000000000000" pitchFamily="2" charset="2"/>
              <a:buChar char="Ø"/>
            </a:pPr>
            <a:r>
              <a:rPr lang="fr-FR" dirty="0" smtClean="0"/>
              <a:t>Aymeric LOTERIE</a:t>
            </a:r>
          </a:p>
          <a:p>
            <a:pPr lvl="3">
              <a:buFont typeface="Wingdings" panose="05000000000000000000" pitchFamily="2" charset="2"/>
              <a:buChar char="Ø"/>
            </a:pPr>
            <a:r>
              <a:rPr lang="fr-FR" dirty="0" smtClean="0"/>
              <a:t>David WASILEWSKI</a:t>
            </a:r>
            <a:endParaRPr lang="fr-FR" dirty="0"/>
          </a:p>
          <a:p>
            <a:pPr marL="548640" lvl="2" indent="0">
              <a:buNone/>
            </a:pPr>
            <a:endParaRPr lang="fr-FR" dirty="0" smtClean="0"/>
          </a:p>
          <a:p>
            <a:pPr marL="548640" lvl="2" indent="0">
              <a:buNone/>
            </a:pPr>
            <a:endParaRPr lang="fr-FR" dirty="0"/>
          </a:p>
          <a:p>
            <a:pPr marL="548640" lvl="2" indent="0" algn="just">
              <a:buNone/>
            </a:pPr>
            <a:r>
              <a:rPr lang="fr-FR" i="1" dirty="0" smtClean="0"/>
              <a:t>« Construire </a:t>
            </a:r>
            <a:r>
              <a:rPr lang="fr-FR" i="1" dirty="0"/>
              <a:t>reste un placement, qui garantira votre avenir et celui de vos enfants. Quoi de plus naturel que de vouloir être propriétaire pour loger sa famille, et de voir ses enfants grandir dans un cadre harmonieux</a:t>
            </a:r>
            <a:r>
              <a:rPr lang="fr-FR" i="1" dirty="0" smtClean="0"/>
              <a:t>. … »</a:t>
            </a:r>
            <a:endParaRPr lang="fr-FR" i="1" dirty="0"/>
          </a:p>
        </p:txBody>
      </p:sp>
    </p:spTree>
    <p:extLst>
      <p:ext uri="{BB962C8B-B14F-4D97-AF65-F5344CB8AC3E}">
        <p14:creationId xmlns:p14="http://schemas.microsoft.com/office/powerpoint/2010/main" val="8395785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Notre site institutionnel</a:t>
            </a:r>
            <a:endParaRPr lang="fr-FR" dirty="0"/>
          </a:p>
        </p:txBody>
      </p:sp>
      <p:sp>
        <p:nvSpPr>
          <p:cNvPr id="3" name="Espace réservé du contenu 2"/>
          <p:cNvSpPr>
            <a:spLocks noGrp="1"/>
          </p:cNvSpPr>
          <p:nvPr>
            <p:ph idx="1"/>
          </p:nvPr>
        </p:nvSpPr>
        <p:spPr/>
        <p:txBody>
          <a:bodyPr>
            <a:normAutofit lnSpcReduction="10000"/>
          </a:bodyPr>
          <a:lstStyle/>
          <a:p>
            <a:r>
              <a:rPr lang="fr-FR" sz="2400" dirty="0" smtClean="0"/>
              <a:t>Nom de domaine : </a:t>
            </a:r>
            <a:r>
              <a:rPr lang="fr-FR" sz="2400" dirty="0" smtClean="0">
                <a:hlinkClick r:id="rId2"/>
              </a:rPr>
              <a:t>www.epsi-immo.fr</a:t>
            </a:r>
            <a:endParaRPr lang="fr-FR" sz="2400" dirty="0" smtClean="0"/>
          </a:p>
          <a:p>
            <a:r>
              <a:rPr lang="fr-FR" sz="2400" dirty="0" smtClean="0"/>
              <a:t>1 seul page de contenu</a:t>
            </a:r>
          </a:p>
          <a:p>
            <a:pPr lvl="2"/>
            <a:r>
              <a:rPr lang="fr-FR" dirty="0" smtClean="0"/>
              <a:t>Logo de l’entreprise</a:t>
            </a:r>
          </a:p>
          <a:p>
            <a:pPr lvl="2"/>
            <a:r>
              <a:rPr lang="fr-FR" dirty="0" smtClean="0"/>
              <a:t>Accueil</a:t>
            </a:r>
          </a:p>
          <a:p>
            <a:pPr lvl="5"/>
            <a:r>
              <a:rPr lang="fr-FR" dirty="0" smtClean="0"/>
              <a:t>Présentation succincte</a:t>
            </a:r>
          </a:p>
          <a:p>
            <a:pPr lvl="2"/>
            <a:r>
              <a:rPr lang="fr-FR" dirty="0" smtClean="0"/>
              <a:t>Construction</a:t>
            </a:r>
          </a:p>
          <a:p>
            <a:pPr lvl="5"/>
            <a:r>
              <a:rPr lang="fr-FR" dirty="0" smtClean="0"/>
              <a:t>Les projets menés à bien</a:t>
            </a:r>
          </a:p>
          <a:p>
            <a:pPr lvl="2"/>
            <a:r>
              <a:rPr lang="fr-FR" dirty="0" smtClean="0"/>
              <a:t>Informations sur l’entreprise</a:t>
            </a:r>
          </a:p>
          <a:p>
            <a:pPr lvl="5"/>
            <a:r>
              <a:rPr lang="fr-FR" dirty="0" smtClean="0"/>
              <a:t>Ce qu’il faut savoir sur nous</a:t>
            </a:r>
          </a:p>
          <a:p>
            <a:pPr lvl="2"/>
            <a:r>
              <a:rPr lang="fr-FR" dirty="0" smtClean="0"/>
              <a:t>Informations sur les partenaires</a:t>
            </a:r>
          </a:p>
          <a:p>
            <a:pPr lvl="5"/>
            <a:r>
              <a:rPr lang="fr-FR" dirty="0" smtClean="0"/>
              <a:t>Listes des partenaires qui travaillent avec nous</a:t>
            </a:r>
          </a:p>
          <a:p>
            <a:pPr lvl="2"/>
            <a:r>
              <a:rPr lang="fr-FR" dirty="0" smtClean="0"/>
              <a:t>C</a:t>
            </a:r>
            <a:r>
              <a:rPr lang="fr-FR" dirty="0" smtClean="0"/>
              <a:t>ontact</a:t>
            </a:r>
          </a:p>
          <a:p>
            <a:pPr lvl="2"/>
            <a:r>
              <a:rPr lang="fr-FR" dirty="0" smtClean="0"/>
              <a:t>Mentions légal</a:t>
            </a:r>
            <a:endParaRPr lang="fr-FR" dirty="0"/>
          </a:p>
        </p:txBody>
      </p:sp>
    </p:spTree>
    <p:extLst>
      <p:ext uri="{BB962C8B-B14F-4D97-AF65-F5344CB8AC3E}">
        <p14:creationId xmlns:p14="http://schemas.microsoft.com/office/powerpoint/2010/main" val="19349800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70994" y="583486"/>
            <a:ext cx="10058400" cy="1609344"/>
          </a:xfrm>
        </p:spPr>
        <p:txBody>
          <a:bodyPr/>
          <a:lstStyle/>
          <a:p>
            <a:pPr algn="ctr"/>
            <a:r>
              <a:rPr lang="fr-FR" dirty="0" smtClean="0"/>
              <a:t>Design &amp; Code couleur</a:t>
            </a:r>
            <a:endParaRPr lang="fr-FR" dirty="0"/>
          </a:p>
        </p:txBody>
      </p:sp>
      <p:sp>
        <p:nvSpPr>
          <p:cNvPr id="4" name="ZoneTexte 3"/>
          <p:cNvSpPr txBox="1"/>
          <p:nvPr/>
        </p:nvSpPr>
        <p:spPr>
          <a:xfrm>
            <a:off x="1194487" y="2295601"/>
            <a:ext cx="2866768" cy="1477328"/>
          </a:xfrm>
          <a:prstGeom prst="rect">
            <a:avLst/>
          </a:prstGeom>
          <a:noFill/>
        </p:spPr>
        <p:txBody>
          <a:bodyPr wrap="square" rtlCol="0">
            <a:spAutoFit/>
          </a:bodyPr>
          <a:lstStyle/>
          <a:p>
            <a:r>
              <a:rPr lang="fr-FR" dirty="0" smtClean="0"/>
              <a:t>Couleur</a:t>
            </a:r>
          </a:p>
          <a:p>
            <a:endParaRPr lang="fr-FR" dirty="0" smtClean="0"/>
          </a:p>
          <a:p>
            <a:pPr marL="742950" lvl="1" indent="-285750">
              <a:buFont typeface="Wingdings" panose="05000000000000000000" pitchFamily="2" charset="2"/>
              <a:buChar char="ü"/>
            </a:pPr>
            <a:r>
              <a:rPr lang="fr-FR" dirty="0" smtClean="0"/>
              <a:t>Gris</a:t>
            </a:r>
          </a:p>
          <a:p>
            <a:pPr marL="742950" lvl="1" indent="-285750">
              <a:buFont typeface="Wingdings" panose="05000000000000000000" pitchFamily="2" charset="2"/>
              <a:buChar char="ü"/>
            </a:pPr>
            <a:r>
              <a:rPr lang="fr-FR" dirty="0" smtClean="0"/>
              <a:t>Blanc</a:t>
            </a:r>
          </a:p>
          <a:p>
            <a:pPr marL="742950" lvl="1" indent="-285750">
              <a:buFont typeface="Wingdings" panose="05000000000000000000" pitchFamily="2" charset="2"/>
              <a:buChar char="ü"/>
            </a:pPr>
            <a:r>
              <a:rPr lang="fr-FR" dirty="0" smtClean="0"/>
              <a:t>Rouge</a:t>
            </a:r>
          </a:p>
        </p:txBody>
      </p:sp>
      <p:sp>
        <p:nvSpPr>
          <p:cNvPr id="9" name="ZoneTexte 8"/>
          <p:cNvSpPr txBox="1"/>
          <p:nvPr/>
        </p:nvSpPr>
        <p:spPr>
          <a:xfrm>
            <a:off x="1194487" y="4135394"/>
            <a:ext cx="3716337" cy="1477328"/>
          </a:xfrm>
          <a:prstGeom prst="rect">
            <a:avLst/>
          </a:prstGeom>
          <a:noFill/>
        </p:spPr>
        <p:txBody>
          <a:bodyPr wrap="square" rtlCol="0">
            <a:spAutoFit/>
          </a:bodyPr>
          <a:lstStyle/>
          <a:p>
            <a:r>
              <a:rPr lang="fr-FR" dirty="0" smtClean="0"/>
              <a:t>Design</a:t>
            </a:r>
          </a:p>
          <a:p>
            <a:endParaRPr lang="fr-FR" dirty="0"/>
          </a:p>
          <a:p>
            <a:pPr marL="742950" lvl="1" indent="-285750">
              <a:buFont typeface="Wingdings" panose="05000000000000000000" pitchFamily="2" charset="2"/>
              <a:buChar char="ü"/>
            </a:pPr>
            <a:r>
              <a:rPr lang="fr-FR" dirty="0" smtClean="0"/>
              <a:t>Utilisation du Flat Design</a:t>
            </a:r>
          </a:p>
          <a:p>
            <a:pPr marL="742950" lvl="1" indent="-285750">
              <a:buFont typeface="Wingdings" panose="05000000000000000000" pitchFamily="2" charset="2"/>
              <a:buChar char="ü"/>
            </a:pPr>
            <a:r>
              <a:rPr lang="fr-FR" dirty="0" smtClean="0"/>
              <a:t>Utilisation du Parallaxe</a:t>
            </a:r>
          </a:p>
          <a:p>
            <a:pPr marL="742950" lvl="1" indent="-285750">
              <a:buFont typeface="Wingdings" panose="05000000000000000000" pitchFamily="2" charset="2"/>
              <a:buChar char="ü"/>
            </a:pPr>
            <a:r>
              <a:rPr lang="fr-FR" dirty="0" smtClean="0"/>
              <a:t>Utilisation de </a:t>
            </a:r>
            <a:r>
              <a:rPr lang="fr-FR" dirty="0" err="1" smtClean="0"/>
              <a:t>Jquery</a:t>
            </a:r>
            <a:r>
              <a:rPr lang="fr-FR" dirty="0" smtClean="0"/>
              <a:t> Rain</a:t>
            </a:r>
          </a:p>
        </p:txBody>
      </p:sp>
    </p:spTree>
    <p:extLst>
      <p:ext uri="{BB962C8B-B14F-4D97-AF65-F5344CB8AC3E}">
        <p14:creationId xmlns:p14="http://schemas.microsoft.com/office/powerpoint/2010/main" val="3863262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Maquettes du site (1/3)</a:t>
            </a:r>
            <a:endParaRPr lang="fr-FR" dirty="0"/>
          </a:p>
        </p:txBody>
      </p:sp>
      <p:pic>
        <p:nvPicPr>
          <p:cNvPr id="3" name="Image 2"/>
          <p:cNvPicPr>
            <a:picLocks noChangeAspect="1"/>
          </p:cNvPicPr>
          <p:nvPr/>
        </p:nvPicPr>
        <p:blipFill>
          <a:blip r:embed="rId2"/>
          <a:stretch>
            <a:fillRect/>
          </a:stretch>
        </p:blipFill>
        <p:spPr>
          <a:xfrm>
            <a:off x="1780307" y="1765300"/>
            <a:ext cx="8637482" cy="4914900"/>
          </a:xfrm>
          <a:prstGeom prst="rect">
            <a:avLst/>
          </a:prstGeom>
        </p:spPr>
      </p:pic>
    </p:spTree>
    <p:extLst>
      <p:ext uri="{BB962C8B-B14F-4D97-AF65-F5344CB8AC3E}">
        <p14:creationId xmlns:p14="http://schemas.microsoft.com/office/powerpoint/2010/main" val="360783062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ype de bois">
  <a:themeElements>
    <a:clrScheme name="Type de bois">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ype de bois">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ype de bois">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Type de bois</Template>
  <TotalTime>119</TotalTime>
  <Words>328</Words>
  <Application>Microsoft Office PowerPoint</Application>
  <PresentationFormat>Grand écran</PresentationFormat>
  <Paragraphs>83</Paragraphs>
  <Slides>12</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12</vt:i4>
      </vt:variant>
    </vt:vector>
  </HeadingPairs>
  <TitlesOfParts>
    <vt:vector size="20" baseType="lpstr">
      <vt:lpstr>Arial</vt:lpstr>
      <vt:lpstr>Calibri</vt:lpstr>
      <vt:lpstr>Calibri Light</vt:lpstr>
      <vt:lpstr>Rockwell</vt:lpstr>
      <vt:lpstr>Rockwell Condensed</vt:lpstr>
      <vt:lpstr>Times New Roman</vt:lpstr>
      <vt:lpstr>Wingdings</vt:lpstr>
      <vt:lpstr>Type de bois</vt:lpstr>
      <vt:lpstr>EPSI - IMMO</vt:lpstr>
      <vt:lpstr>SOMMAIRE</vt:lpstr>
      <vt:lpstr>Constitution du Backlog</vt:lpstr>
      <vt:lpstr>SPRINT 1</vt:lpstr>
      <vt:lpstr>SPRINT 2</vt:lpstr>
      <vt:lpstr>L’entreprise</vt:lpstr>
      <vt:lpstr>Notre site institutionnel</vt:lpstr>
      <vt:lpstr>Design &amp; Code couleur</vt:lpstr>
      <vt:lpstr>Maquettes du site (1/3)</vt:lpstr>
      <vt:lpstr>Maquettes du site (2/3)</vt:lpstr>
      <vt:lpstr>Maquettes du site (3/3)</vt:lpstr>
      <vt:lpstr>EPSI - IMMO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EPSI - IMMO</dc:title>
  <dc:creator>Thomas DEBAS</dc:creator>
  <cp:lastModifiedBy>Thomas DEBAS</cp:lastModifiedBy>
  <cp:revision>43</cp:revision>
  <dcterms:created xsi:type="dcterms:W3CDTF">2014-12-09T13:42:04Z</dcterms:created>
  <dcterms:modified xsi:type="dcterms:W3CDTF">2014-12-09T16:16:10Z</dcterms:modified>
</cp:coreProperties>
</file>